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6" r:id="rId2"/>
    <p:sldMasterId id="2147484838" r:id="rId3"/>
    <p:sldMasterId id="2147484856" r:id="rId4"/>
  </p:sldMasterIdLst>
  <p:sldIdLst>
    <p:sldId id="287" r:id="rId5"/>
    <p:sldId id="261" r:id="rId6"/>
    <p:sldId id="262" r:id="rId7"/>
    <p:sldId id="319" r:id="rId8"/>
    <p:sldId id="293" r:id="rId9"/>
    <p:sldId id="295" r:id="rId10"/>
    <p:sldId id="296" r:id="rId11"/>
    <p:sldId id="320" r:id="rId12"/>
    <p:sldId id="321" r:id="rId13"/>
    <p:sldId id="322" r:id="rId14"/>
    <p:sldId id="318" r:id="rId15"/>
    <p:sldId id="323" r:id="rId16"/>
    <p:sldId id="280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8F6"/>
    <a:srgbClr val="DECBDF"/>
    <a:srgbClr val="FF3300"/>
    <a:srgbClr val="0000CC"/>
    <a:srgbClr val="FDFAF5"/>
    <a:srgbClr val="CCE8D2"/>
    <a:srgbClr val="FFCC99"/>
    <a:srgbClr val="FF9933"/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88" autoAdjust="0"/>
  </p:normalViewPr>
  <p:slideViewPr>
    <p:cSldViewPr>
      <p:cViewPr varScale="1">
        <p:scale>
          <a:sx n="107" d="100"/>
          <a:sy n="107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A786-0BB2-4000-84AF-8CFF11E190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3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76BF-4024-41F5-9D2E-566CD937B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21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C00B-4BFA-4B92-AE7B-1A704197B8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9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C33-80BE-4035-BFB0-EF5E09DED0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C92-73A9-43B0-95FA-E57CCDF3D6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F95-9920-40E4-8009-EED118E888D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673B-007D-41A3-9947-B3821DABF5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9297-6E25-4C05-A082-70E39C37FB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B568-C024-41A8-B7EA-67ED8485EF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49B-13B5-4C1A-8526-A849AFB56B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C8C7-13C2-473C-9BBF-9BBEA0DCE8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FE59-88A4-4BE3-A857-61EF2C01A8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05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721-763E-40BD-A6D8-9434FCC1CB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4AF-10D8-41F4-88D4-5A5EE3F541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004-DF53-4413-8CE8-9CF8401583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9BABA786-0BB2-4000-84AF-8CFF11E190C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67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FE59-88A4-4BE3-A857-61EF2C01A8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02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2A89A474-3B42-491B-8103-BE135007E0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27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43446-5118-4ABC-8FC5-99DCBB7BA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40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1AE7-07B2-49F2-B660-EB41CE9E94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3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E19D4-4ED7-465E-8B7D-2BB8DDC320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8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21B2-FB67-4C50-92C4-6C96F4D26ED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76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474-3B42-491B-8103-BE135007E0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2D579-0A43-4677-90D5-9364179882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09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84FEB-571B-4122-9F0B-651873A530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63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33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27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83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21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3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617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6BF-4024-41F5-9D2E-566CD937BA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30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EEB0C00B-4BFA-4B92-AE7B-1A704197B8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15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3446-5118-4ABC-8FC5-99DCBB7BAA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4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5512-F787-4EE6-870E-DEF851172A8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6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E945-9A0B-4E95-BAC1-2619760CF2F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84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3274-F7C9-42AE-9B7F-BE038281A8F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44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7DC8-E120-4C59-A772-0126FDD0A3F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13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EBE3-457F-4B19-93DE-43A5B4DD5D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07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F999B-50A3-4287-9BA3-BC2E222B6AC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47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E730-E6BC-4A04-84CD-08ABC57028D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25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9CD3-22F8-4D9A-9681-2B4FD9A786F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37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34E29-43E9-4572-A128-9182101ED78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1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7BB2-9A5D-4B64-BF2D-0CD2D9AF67F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8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1AE7-07B2-49F2-B660-EB41CE9E94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5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21FBC-C399-4E3A-9EBD-728BB66FDE5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7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19D4-4ED7-465E-8B7D-2BB8DDC320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21B2-FB67-4C50-92C4-6C96F4D26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9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D579-0A43-4677-90D5-9364179882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4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4FEB-571B-4122-9F0B-651873A530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2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EF58FA-87DB-4281-B125-7428949839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5659B6-815F-4F92-9542-B46D8FE1BE05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38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222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0" r:id="rId12"/>
    <p:sldLayoutId id="2147484851" r:id="rId13"/>
    <p:sldLayoutId id="2147484852" r:id="rId14"/>
    <p:sldLayoutId id="2147484853" r:id="rId15"/>
    <p:sldLayoutId id="2147484854" r:id="rId16"/>
    <p:sldLayoutId id="2147484855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01FDD89-97E5-4A17-8872-1F42D84F0B30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04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12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11.emf"/><Relationship Id="rId5" Type="http://schemas.openxmlformats.org/officeDocument/2006/relationships/image" Target="../media/image16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" y="-1"/>
            <a:ext cx="9137551" cy="6855581"/>
          </a:xfrm>
          <a:prstGeom prst="rect">
            <a:avLst/>
          </a:prstGeom>
        </p:spPr>
      </p:pic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0" y="5733256"/>
            <a:ext cx="9144000" cy="92333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b="1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－哀痛詩歌－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8388424" y="6019428"/>
            <a:ext cx="722312" cy="565150"/>
            <a:chOff x="8459788" y="5949950"/>
            <a:chExt cx="722312" cy="565150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8459788" y="6207125"/>
              <a:ext cx="722312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400" b="1" i="1" dirty="0">
                  <a:solidFill>
                    <a:srgbClr val="9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9" name="Picture 9" descr="中主logo-紅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3300" y="5949950"/>
              <a:ext cx="39528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32656"/>
            <a:ext cx="457440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1E8F6"/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16000" indent="0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zh-TW" altLang="en-US" b="1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來到</a:t>
            </a:r>
            <a:r>
              <a:rPr lang="zh-TW" altLang="en-US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巴戶琳的地方時，有一個叫示每的人</a:t>
            </a:r>
            <a:r>
              <a:rPr lang="en-US" altLang="zh-TW" b="1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588" y="606193"/>
            <a:ext cx="9145588" cy="625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1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539552" y="1772816"/>
            <a:ext cx="7992888" cy="473975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將學生分成數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組，各排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每組從第一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位開始，模仿麻雀站著雙腳一起跳的動作：下巴夾</a:t>
            </a:r>
            <a:r>
              <a:rPr lang="zh-TW" altLang="en-US" sz="3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氣球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，手臂微張，在手背上各放一個</a:t>
            </a:r>
            <a:r>
              <a:rPr lang="zh-TW" altLang="en-US" sz="3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錢幣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，背完一次金句後，跳到對面交給第二人，進行接力。</a:t>
            </a:r>
            <a:endParaRPr lang="zh-TW" altLang="en-US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路線不要太長，讓每一個人能快一點輪到。氣球、錢幣若掉落地上，可原地撿起，繼續前進，先輪完者為優勝隊伍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315771" y="6165304"/>
            <a:ext cx="720725" cy="590550"/>
            <a:chOff x="8316913" y="6151563"/>
            <a:chExt cx="720725" cy="5905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1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15616" y="908720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雀躍金句</a:t>
            </a:r>
            <a:endParaRPr lang="zh-TW" altLang="en-US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9552" y="980728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E787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金句大祕笈</a:t>
            </a:r>
          </a:p>
        </p:txBody>
      </p:sp>
    </p:spTree>
    <p:extLst>
      <p:ext uri="{BB962C8B-B14F-4D97-AF65-F5344CB8AC3E}">
        <p14:creationId xmlns:p14="http://schemas.microsoft.com/office/powerpoint/2010/main" val="17443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雲朵形 16"/>
          <p:cNvSpPr/>
          <p:nvPr/>
        </p:nvSpPr>
        <p:spPr>
          <a:xfrm>
            <a:off x="619943" y="701080"/>
            <a:ext cx="8241316" cy="6048672"/>
          </a:xfrm>
          <a:prstGeom prst="cloud">
            <a:avLst/>
          </a:prstGeom>
          <a:solidFill>
            <a:srgbClr val="FF006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8" name="雲朵形 17"/>
          <p:cNvSpPr/>
          <p:nvPr/>
        </p:nvSpPr>
        <p:spPr>
          <a:xfrm>
            <a:off x="467543" y="548680"/>
            <a:ext cx="8241316" cy="6048672"/>
          </a:xfrm>
          <a:prstGeom prst="cloud">
            <a:avLst/>
          </a:prstGeom>
          <a:solidFill>
            <a:schemeClr val="bg1"/>
          </a:solidFill>
          <a:ln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/>
          </p:nvPr>
        </p:nvGraphicFramePr>
        <p:xfrm>
          <a:off x="1090674" y="1285001"/>
          <a:ext cx="6793694" cy="418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CorelDRAW" r:id="rId3" imgW="4782974" imgH="2946240" progId="CorelDRAW.Graphic.9">
                  <p:embed/>
                </p:oleObj>
              </mc:Choice>
              <mc:Fallback>
                <p:oleObj name="CorelDRAW" r:id="rId3" imgW="4782974" imgH="29462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0674" y="1285001"/>
                        <a:ext cx="6793694" cy="4184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323528" y="364150"/>
          <a:ext cx="2299711" cy="11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CorelDRAW" r:id="rId5" imgW="1327974" imgH="642330" progId="CorelDRAW.Graphic.9">
                  <p:embed/>
                </p:oleObj>
              </mc:Choice>
              <mc:Fallback>
                <p:oleObj name="CorelDRAW" r:id="rId5" imgW="1327974" imgH="642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364150"/>
                        <a:ext cx="2299711" cy="11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/>
          </p:nvPr>
        </p:nvGraphicFramePr>
        <p:xfrm>
          <a:off x="683568" y="620688"/>
          <a:ext cx="145449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CorelDRAW" r:id="rId7" imgW="885226" imgH="351540" progId="CorelDRAW.Graphic.9">
                  <p:embed/>
                </p:oleObj>
              </mc:Choice>
              <mc:Fallback>
                <p:oleObj name="CorelDRAW" r:id="rId7" imgW="885226" imgH="351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8" y="620688"/>
                        <a:ext cx="1454498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/>
          </p:nvPr>
        </p:nvGraphicFramePr>
        <p:xfrm>
          <a:off x="1403648" y="1780673"/>
          <a:ext cx="5885800" cy="349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CorelDRAW" r:id="rId9" imgW="3488227" imgH="2071440" progId="CorelDRAW.Graphic.9">
                  <p:embed/>
                </p:oleObj>
              </mc:Choice>
              <mc:Fallback>
                <p:oleObj name="CorelDRAW" r:id="rId9" imgW="3488227" imgH="20714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3648" y="1780673"/>
                        <a:ext cx="5885800" cy="3496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3708195" y="5444108"/>
          <a:ext cx="1760011" cy="40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CorelDRAW" r:id="rId11" imgW="1198310" imgH="272430" progId="CorelDRAW.Graphic.9">
                  <p:embed/>
                </p:oleObj>
              </mc:Choice>
              <mc:Fallback>
                <p:oleObj name="CorelDRAW" r:id="rId11" imgW="1198310" imgH="2724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08195" y="5444108"/>
                        <a:ext cx="1760011" cy="400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/>
          </p:nvPr>
        </p:nvGraphicFramePr>
        <p:xfrm>
          <a:off x="6664777" y="5373217"/>
          <a:ext cx="2299711" cy="131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CorelDRAW" r:id="rId13" imgW="1327974" imgH="642330" progId="CorelDRAW.Graphic.9">
                  <p:embed/>
                </p:oleObj>
              </mc:Choice>
              <mc:Fallback>
                <p:oleObj name="CorelDRAW" r:id="rId13" imgW="1327974" imgH="642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4777" y="5373217"/>
                        <a:ext cx="2299711" cy="1315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9" descr="中主logo-紅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589" y="5697075"/>
            <a:ext cx="394908" cy="3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物件 20"/>
          <p:cNvGraphicFramePr>
            <a:graphicFrameLocks noChangeAspect="1"/>
          </p:cNvGraphicFramePr>
          <p:nvPr>
            <p:extLst/>
          </p:nvPr>
        </p:nvGraphicFramePr>
        <p:xfrm>
          <a:off x="7054578" y="6091317"/>
          <a:ext cx="1420931" cy="30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CorelDRAW" r:id="rId15" imgW="862264" imgH="185220" progId="CorelDRAW.Graphic.9">
                  <p:embed/>
                </p:oleObj>
              </mc:Choice>
              <mc:Fallback>
                <p:oleObj name="CorelDRAW" r:id="rId15" imgW="862264" imgH="18522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54578" y="6091317"/>
                        <a:ext cx="1420931" cy="306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33490" cy="864096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619672" y="2780928"/>
            <a:ext cx="6133937" cy="165618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此教材僅供兒童主日學使用，</a:t>
            </a:r>
            <a:endParaRPr lang="en-US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未經許可，請勿轉載或翻印。</a:t>
            </a:r>
            <a:endParaRPr lang="en-US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171755" y="6093296"/>
            <a:ext cx="720725" cy="590550"/>
            <a:chOff x="8316913" y="6151563"/>
            <a:chExt cx="720725" cy="59055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1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1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1"/>
          <p:cNvSpPr>
            <a:spLocks noChangeArrowheads="1"/>
          </p:cNvSpPr>
          <p:nvPr/>
        </p:nvSpPr>
        <p:spPr bwMode="auto">
          <a:xfrm>
            <a:off x="611560" y="2132856"/>
            <a:ext cx="8208912" cy="40472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en-US" altLang="zh-TW" sz="800" b="1" baseline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spc="-100" baseline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　　文</a:t>
            </a:r>
            <a:r>
              <a:rPr lang="zh-TW" altLang="en-US" sz="2700" b="1" spc="-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：詩篇十二、十三篇；撒母耳記下十六</a:t>
            </a:r>
            <a:r>
              <a:rPr lang="en-US" altLang="zh-TW" sz="2700" b="1" spc="-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700" b="1" spc="-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700" b="1" spc="-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en-US" altLang="zh-TW" sz="2700" b="1" spc="-1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spc="-100" baseline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  <a:r>
              <a:rPr lang="zh-TW" altLang="en-US" sz="2700" b="1" spc="-100" baseline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的</a:t>
            </a:r>
            <a:r>
              <a:rPr lang="zh-TW" altLang="en-US" sz="2700" b="1" spc="-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：大衛雖處於內憂外患，仍帶著盼望仰望</a:t>
            </a:r>
            <a:r>
              <a:rPr lang="zh-TW" altLang="en-US" sz="2700" b="1" spc="-1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en-US" altLang="zh-TW" sz="2700" b="1" spc="-1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700" b="1" spc="-1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b="1" spc="-1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拯救</a:t>
            </a:r>
            <a:r>
              <a:rPr lang="zh-TW" altLang="en-US" sz="2700" b="1" spc="-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700" b="1" spc="-1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spc="-100" baseline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具體目標</a:t>
            </a:r>
            <a:r>
              <a:rPr lang="zh-TW" altLang="en-US" sz="2700" b="1" spc="-1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：上完本課後，學生能夠</a:t>
            </a: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spc="-1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    </a:t>
            </a:r>
            <a:r>
              <a:rPr lang="en-US" altLang="zh-TW" sz="2700" b="1" spc="-1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spc="-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隨時向神禱告，尋求從神來的力量。</a:t>
            </a:r>
            <a:endParaRPr lang="en-US" altLang="zh-TW" sz="2700" b="1" spc="-1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spc="-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zh-TW" altLang="en-US" sz="2700" b="1" spc="-1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700" b="1" spc="-1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spc="-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以正面樂觀的態度去面對所遇見的困難。</a:t>
            </a: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spc="-100" baseline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品格教育</a:t>
            </a:r>
            <a:r>
              <a:rPr lang="zh-TW" altLang="en-US" sz="2700" b="1" spc="-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：樂觀</a:t>
            </a:r>
            <a:endParaRPr lang="zh-TW" altLang="en-US" sz="800" b="1" spc="-1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43608" y="1052736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TW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哀痛詩歌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8171755" y="6093296"/>
            <a:ext cx="720725" cy="590550"/>
            <a:chOff x="8316913" y="6151563"/>
            <a:chExt cx="720725" cy="590550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2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4037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7" descr="彈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29" y="3812611"/>
            <a:ext cx="29479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499424" y="2806136"/>
            <a:ext cx="1698625" cy="2012950"/>
            <a:chOff x="7235825" y="1771650"/>
            <a:chExt cx="1698625" cy="2012950"/>
          </a:xfrm>
        </p:grpSpPr>
        <p:pic>
          <p:nvPicPr>
            <p:cNvPr id="82949" name="Picture 8" descr="吉他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065059">
              <a:off x="7235825" y="1989138"/>
              <a:ext cx="12668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1" name="Picture 10" descr="喇叭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2636838"/>
              <a:ext cx="762000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11" descr="鼓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2924175"/>
              <a:ext cx="8636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9552" y="1170950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E787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歡欣來敬拜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15616" y="1517883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神就是愛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8171755" y="6093296"/>
            <a:ext cx="720725" cy="590550"/>
            <a:chOff x="8316913" y="6151563"/>
            <a:chExt cx="720725" cy="590550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7" name="Picture 9" descr="中主logo-紅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9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7164288" y="404813"/>
            <a:ext cx="194421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en-US" sz="1400" dirty="0" smtClean="0">
                <a:solidFill>
                  <a:srgbClr val="FFFFFF"/>
                </a:solidFill>
                <a:latin typeface="Broadway" pitchFamily="82" charset="0"/>
                <a:ea typeface="超研澤ＣＳ粗圓" pitchFamily="49" charset="-120"/>
              </a:rPr>
              <a:t>第二課</a:t>
            </a:r>
            <a:endParaRPr lang="zh-TW" altLang="en-US" sz="1400" i="1" dirty="0">
              <a:solidFill>
                <a:srgbClr val="FFFFFF"/>
              </a:solidFill>
              <a:latin typeface="文鼎特明" pitchFamily="49" charset="-120"/>
              <a:ea typeface="超研澤ＣＳ粗圓" pitchFamily="49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5898862"/>
            <a:ext cx="8842941" cy="946348"/>
            <a:chOff x="107504" y="5898862"/>
            <a:chExt cx="8842941" cy="94634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4" y="5898862"/>
              <a:ext cx="3960440" cy="9463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404730">
              <a:off x="6547950" y="6384237"/>
              <a:ext cx="426383" cy="399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53178">
              <a:off x="6033593" y="6418851"/>
              <a:ext cx="381013" cy="38101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6102" y="6356587"/>
              <a:ext cx="378229" cy="4097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173" y="6495573"/>
              <a:ext cx="259484" cy="290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508744">
              <a:off x="5473483" y="6495573"/>
              <a:ext cx="354234" cy="245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0121" y="6146472"/>
              <a:ext cx="582319" cy="5368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01350">
              <a:off x="7137725" y="6375872"/>
              <a:ext cx="378229" cy="4097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683354">
              <a:off x="7535648" y="6080684"/>
              <a:ext cx="313201" cy="350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665632">
              <a:off x="5981784" y="6392564"/>
              <a:ext cx="290319" cy="3145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508744">
              <a:off x="8650431" y="6412372"/>
              <a:ext cx="354234" cy="245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3310292" y="468876"/>
          <a:ext cx="2221245" cy="61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CorelDRAW" r:id="rId10" imgW="1949820" imgH="540810" progId="CorelDRAW.Graphic.9">
                  <p:embed/>
                </p:oleObj>
              </mc:Choice>
              <mc:Fallback>
                <p:oleObj name="CorelDRAW" r:id="rId10" imgW="1949820" imgH="54081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10292" y="468876"/>
                        <a:ext cx="2221245" cy="616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395536" y="745580"/>
          <a:ext cx="648072" cy="22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CorelDRAW" r:id="rId12" imgW="538375" imgH="189540" progId="CorelDRAW.Graphic.9">
                  <p:embed/>
                </p:oleObj>
              </mc:Choice>
              <mc:Fallback>
                <p:oleObj name="CorelDRAW" r:id="rId12" imgW="538375" imgH="189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5536" y="745580"/>
                        <a:ext cx="648072" cy="227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/>
          </p:nvPr>
        </p:nvGraphicFramePr>
        <p:xfrm>
          <a:off x="1110355" y="1725185"/>
          <a:ext cx="6923289" cy="350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CorelDRAW" r:id="rId14" imgW="5877823" imgH="2974860" progId="CorelDRAW.Graphic.9">
                  <p:embed/>
                </p:oleObj>
              </mc:Choice>
              <mc:Fallback>
                <p:oleObj name="CorelDRAW" r:id="rId14" imgW="5877823" imgH="297486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10355" y="1725185"/>
                        <a:ext cx="6923289" cy="3503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5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15616" y="1340763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相同數字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11560" y="2276867"/>
            <a:ext cx="7920880" cy="381642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預備幾副撲克牌，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每四個相同的數字或字母為一組，如果有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個學生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就準備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組。</a:t>
            </a:r>
            <a:endParaRPr lang="zh-TW" altLang="en-US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請撲克牌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充分洗好牌後，發給每一位學生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張牌。</a:t>
            </a: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當老師說「開始」時，所有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學生互換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手中的撲克牌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，湊齊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四張相同數字或字母就獲勝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315771" y="6165304"/>
            <a:ext cx="720725" cy="590550"/>
            <a:chOff x="8316913" y="6151563"/>
            <a:chExt cx="720725" cy="5905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1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552" y="980728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E787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破冰樂</a:t>
            </a:r>
            <a:r>
              <a:rPr lang="zh-TW" altLang="en-US" sz="3600" b="1" dirty="0" smtClean="0">
                <a:solidFill>
                  <a:srgbClr val="E787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endParaRPr lang="zh-TW" altLang="en-US" sz="3600" b="1" dirty="0">
              <a:solidFill>
                <a:srgbClr val="E787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11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看聖經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963760" cy="24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15616" y="1517883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哀傷的大衛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15771" y="6165304"/>
            <a:ext cx="720725" cy="590550"/>
            <a:chOff x="8316913" y="6151563"/>
            <a:chExt cx="720725" cy="590550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7" name="Picture 9" descr="中主logo-紅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552" y="980728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E787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聖經話匣子</a:t>
            </a:r>
          </a:p>
        </p:txBody>
      </p:sp>
    </p:spTree>
    <p:extLst>
      <p:ext uri="{BB962C8B-B14F-4D97-AF65-F5344CB8AC3E}">
        <p14:creationId xmlns:p14="http://schemas.microsoft.com/office/powerpoint/2010/main" val="13717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95000">
                <a:srgbClr val="FF3300">
                  <a:alpha val="80000"/>
                  <a:lumMod val="80000"/>
                  <a:lumOff val="20000"/>
                </a:srgbClr>
              </a:gs>
              <a:gs pos="0">
                <a:schemeClr val="bg1"/>
              </a:gs>
            </a:gsLst>
            <a:lin ang="12300000" scaled="0"/>
            <a:tileRect/>
          </a:gra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zh-TW" sz="28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320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大衛透過寫詩篇來抒發內心的哀愁與悲苦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315771" y="6165304"/>
            <a:ext cx="720725" cy="590550"/>
            <a:chOff x="8316913" y="6151563"/>
            <a:chExt cx="720725" cy="59055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8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CBDF"/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16000" indent="0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zh-TW" altLang="en-US" b="1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大衛為惡人</a:t>
            </a:r>
            <a:r>
              <a:rPr lang="zh-TW" altLang="en-US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哀嘆愁苦，也回想</a:t>
            </a:r>
            <a:r>
              <a:rPr lang="zh-TW" altLang="en-US" b="1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過去犯</a:t>
            </a:r>
            <a:r>
              <a:rPr lang="zh-TW" altLang="en-US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的錯誤</a:t>
            </a:r>
            <a:r>
              <a:rPr lang="en-US" altLang="zh-TW" b="1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83928"/>
            <a:ext cx="9144000" cy="630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53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1E8F6"/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16000" indent="0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zh-TW" altLang="en-US" b="1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大衛的兒子</a:t>
            </a:r>
            <a:r>
              <a:rPr lang="zh-TW" altLang="en-US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押沙龍想侵占</a:t>
            </a:r>
            <a:r>
              <a:rPr lang="zh-TW" altLang="en-US" b="1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王位</a:t>
            </a:r>
            <a:r>
              <a:rPr lang="en-US" altLang="zh-TW" b="1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05943"/>
            <a:ext cx="9144000" cy="62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29197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4213</TotalTime>
  <Words>280</Words>
  <Application>Microsoft Office PowerPoint</Application>
  <PresentationFormat>如螢幕大小 (4:3)</PresentationFormat>
  <Paragraphs>43</Paragraphs>
  <Slides>13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7" baseType="lpstr">
      <vt:lpstr>文鼎特明</vt:lpstr>
      <vt:lpstr>超研澤ＣＳ粗圓</vt:lpstr>
      <vt:lpstr>微軟正黑體</vt:lpstr>
      <vt:lpstr>新細明體</vt:lpstr>
      <vt:lpstr>標楷體</vt:lpstr>
      <vt:lpstr>Arial</vt:lpstr>
      <vt:lpstr>Broadway</vt:lpstr>
      <vt:lpstr>Century Gothic</vt:lpstr>
      <vt:lpstr>Monotype Corsiva</vt:lpstr>
      <vt:lpstr>預設簡報設計</vt:lpstr>
      <vt:lpstr>2_預設簡報設計</vt:lpstr>
      <vt:lpstr>飛機雲</vt:lpstr>
      <vt:lpstr>3_預設簡報設計</vt:lpstr>
      <vt:lpstr>CorelDRAW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版權聲明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Chen</cp:lastModifiedBy>
  <cp:revision>350</cp:revision>
  <dcterms:created xsi:type="dcterms:W3CDTF">2009-10-22T02:43:58Z</dcterms:created>
  <dcterms:modified xsi:type="dcterms:W3CDTF">2023-01-07T03:35:46Z</dcterms:modified>
</cp:coreProperties>
</file>