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6" r:id="rId2"/>
    <p:sldMasterId id="2147484696" r:id="rId3"/>
  </p:sldMasterIdLst>
  <p:sldIdLst>
    <p:sldId id="287" r:id="rId4"/>
    <p:sldId id="261" r:id="rId5"/>
    <p:sldId id="262" r:id="rId6"/>
    <p:sldId id="310" r:id="rId7"/>
    <p:sldId id="293" r:id="rId8"/>
    <p:sldId id="295" r:id="rId9"/>
    <p:sldId id="296" r:id="rId10"/>
    <p:sldId id="311" r:id="rId11"/>
    <p:sldId id="312" r:id="rId12"/>
    <p:sldId id="294" r:id="rId13"/>
    <p:sldId id="309" r:id="rId14"/>
    <p:sldId id="280" r:id="rId1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E9DF"/>
    <a:srgbClr val="21ABC8"/>
    <a:srgbClr val="214DC8"/>
    <a:srgbClr val="0B2262"/>
    <a:srgbClr val="0000CC"/>
    <a:srgbClr val="FFFF66"/>
    <a:srgbClr val="F47D3B"/>
    <a:srgbClr val="E78712"/>
    <a:srgbClr val="FFFBD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88" autoAdjust="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A786-0BB2-4000-84AF-8CFF11E190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3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76BF-4024-41F5-9D2E-566CD937B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21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C00B-4BFA-4B92-AE7B-1A704197B8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9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C33-80BE-4035-BFB0-EF5E09DED0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C92-73A9-43B0-95FA-E57CCDF3D6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F95-9920-40E4-8009-EED118E888D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673B-007D-41A3-9947-B3821DABF5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9297-6E25-4C05-A082-70E39C37FB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B568-C024-41A8-B7EA-67ED8485EF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49B-13B5-4C1A-8526-A849AFB56B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C8C7-13C2-473C-9BBF-9BBEA0DCE8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FE59-88A4-4BE3-A857-61EF2C01A8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05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721-763E-40BD-A6D8-9434FCC1CB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4AF-10D8-41F4-88D4-5A5EE3F541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004-DF53-4413-8CE8-9CF8401583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>
              <a:defRPr/>
            </a:pPr>
            <a:fld id="{9BABA786-0BB2-4000-84AF-8CFF11E190C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6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FE59-88A4-4BE3-A857-61EF2C01A8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89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fld id="{2A89A474-3B42-491B-8103-BE135007E0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53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43446-5118-4ABC-8FC5-99DCBB7BA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79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1AE7-07B2-49F2-B660-EB41CE9E94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41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E19D4-4ED7-465E-8B7D-2BB8DDC320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24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21B2-FB67-4C50-92C4-6C96F4D26ED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84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474-3B42-491B-8103-BE135007E0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2D579-0A43-4677-90D5-9364179882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40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84FEB-571B-4122-9F0B-651873A530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96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606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865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62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302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365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555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6BF-4024-41F5-9D2E-566CD937BA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02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EEB0C00B-4BFA-4B92-AE7B-1A704197B8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38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3446-5118-4ABC-8FC5-99DCBB7BAA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4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1AE7-07B2-49F2-B660-EB41CE9E94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5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19D4-4ED7-465E-8B7D-2BB8DDC320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21B2-FB67-4C50-92C4-6C96F4D26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9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D579-0A43-4677-90D5-9364179882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4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4FEB-571B-4122-9F0B-651873A530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2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EF58FA-87DB-4281-B125-7428949839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5659B6-815F-4F92-9542-B46D8FE1BE05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38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3998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  <p:sldLayoutId id="2147484708" r:id="rId12"/>
    <p:sldLayoutId id="2147484709" r:id="rId13"/>
    <p:sldLayoutId id="2147484710" r:id="rId14"/>
    <p:sldLayoutId id="2147484711" r:id="rId15"/>
    <p:sldLayoutId id="2147484712" r:id="rId16"/>
    <p:sldLayoutId id="2147484713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29.emf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11" Type="http://schemas.openxmlformats.org/officeDocument/2006/relationships/image" Target="../media/image33.jpe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30.emf"/><Relationship Id="rId10" Type="http://schemas.openxmlformats.org/officeDocument/2006/relationships/image" Target="../media/image28.emf"/><Relationship Id="rId19" Type="http://schemas.openxmlformats.org/officeDocument/2006/relationships/image" Target="../media/image32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12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11" Type="http://schemas.openxmlformats.org/officeDocument/2006/relationships/image" Target="../media/image11.emf"/><Relationship Id="rId5" Type="http://schemas.openxmlformats.org/officeDocument/2006/relationships/image" Target="../media/image17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7226" cy="6857999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8028384" y="6165304"/>
            <a:ext cx="720725" cy="590550"/>
            <a:chOff x="8316913" y="6151563"/>
            <a:chExt cx="720725" cy="59055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2055" name="Picture 9" descr="中主logo-紅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1" y="4933617"/>
            <a:ext cx="9144000" cy="1015663"/>
          </a:xfrm>
          <a:prstGeom prst="rect">
            <a:avLst/>
          </a:prstGeom>
          <a:solidFill>
            <a:srgbClr val="FFFBD5">
              <a:alpha val="80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 dirty="0">
                <a:ln w="6600">
                  <a:solidFill>
                    <a:srgbClr val="FFFF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－誰能進天國－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32656"/>
            <a:ext cx="661495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395536" y="232187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將金句字報分段剪開，編上號碼，捲起置入紙箱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另外再用同顏色的海報紙，捲起置入紙箱內。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請學生抽紙卷，凡抽到紙卷上有金句的人，站在前面排成一列，將金句展示給大家看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請坐在下面的學生將金句依序唸熟。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7955731" y="6093296"/>
            <a:ext cx="720725" cy="590550"/>
            <a:chOff x="8316913" y="6151563"/>
            <a:chExt cx="720725" cy="590550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9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837" y="694437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金句大祕笈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3528" y="1052736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金句卷</a:t>
            </a:r>
          </a:p>
        </p:txBody>
      </p:sp>
    </p:spTree>
    <p:extLst>
      <p:ext uri="{BB962C8B-B14F-4D97-AF65-F5344CB8AC3E}">
        <p14:creationId xmlns:p14="http://schemas.microsoft.com/office/powerpoint/2010/main" val="71992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-25964"/>
            <a:ext cx="9164136" cy="6883963"/>
          </a:xfrm>
          <a:prstGeom prst="rect">
            <a:avLst/>
          </a:prstGeom>
          <a:gradFill>
            <a:gsLst>
              <a:gs pos="0">
                <a:schemeClr val="accent1"/>
              </a:gs>
              <a:gs pos="4200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graphicFrame>
        <p:nvGraphicFramePr>
          <p:cNvPr id="27" name="物件 26"/>
          <p:cNvGraphicFramePr>
            <a:graphicFrameLocks noChangeAspect="1"/>
          </p:cNvGraphicFramePr>
          <p:nvPr>
            <p:extLst/>
          </p:nvPr>
        </p:nvGraphicFramePr>
        <p:xfrm>
          <a:off x="251520" y="323173"/>
          <a:ext cx="8659276" cy="627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orelDRAW" r:id="rId3" imgW="5275156" imgH="3793230" progId="CorelDRAW.Graphic.9">
                  <p:embed/>
                </p:oleObj>
              </mc:Choice>
              <mc:Fallback>
                <p:oleObj name="CorelDRAW" r:id="rId3" imgW="5275156" imgH="37932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323173"/>
                        <a:ext cx="8659276" cy="627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物件 27"/>
          <p:cNvGraphicFramePr>
            <a:graphicFrameLocks noChangeAspect="1"/>
          </p:cNvGraphicFramePr>
          <p:nvPr>
            <p:extLst/>
          </p:nvPr>
        </p:nvGraphicFramePr>
        <p:xfrm>
          <a:off x="1103722" y="1293039"/>
          <a:ext cx="6735038" cy="414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orelDRAW" r:id="rId5" imgW="4782974" imgH="2946240" progId="CorelDRAW.Graphic.9">
                  <p:embed/>
                </p:oleObj>
              </mc:Choice>
              <mc:Fallback>
                <p:oleObj name="CorelDRAW" r:id="rId5" imgW="4782974" imgH="29462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3722" y="1293039"/>
                        <a:ext cx="6735038" cy="4148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物件 28"/>
          <p:cNvGraphicFramePr>
            <a:graphicFrameLocks noChangeAspect="1"/>
          </p:cNvGraphicFramePr>
          <p:nvPr>
            <p:extLst/>
          </p:nvPr>
        </p:nvGraphicFramePr>
        <p:xfrm>
          <a:off x="154454" y="278375"/>
          <a:ext cx="2498387" cy="115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orelDRAW" r:id="rId7" imgW="1366873" imgH="631800" progId="CorelDRAW.Graphic.9">
                  <p:embed/>
                </p:oleObj>
              </mc:Choice>
              <mc:Fallback>
                <p:oleObj name="CorelDRAW" r:id="rId7" imgW="1366873" imgH="63180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454" y="278375"/>
                        <a:ext cx="2498387" cy="115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物件 29"/>
          <p:cNvGraphicFramePr>
            <a:graphicFrameLocks noChangeAspect="1"/>
          </p:cNvGraphicFramePr>
          <p:nvPr>
            <p:extLst/>
          </p:nvPr>
        </p:nvGraphicFramePr>
        <p:xfrm>
          <a:off x="6588600" y="5474236"/>
          <a:ext cx="2447896" cy="113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CorelDRAW" r:id="rId9" imgW="1367953" imgH="631800" progId="CorelDRAW.Graphic.9">
                  <p:embed/>
                </p:oleObj>
              </mc:Choice>
              <mc:Fallback>
                <p:oleObj name="CorelDRAW" r:id="rId9" imgW="1367953" imgH="63180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88600" y="5474236"/>
                        <a:ext cx="2447896" cy="1130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 descr="中主logo-紅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985" y="5589240"/>
            <a:ext cx="394908" cy="3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物件 10"/>
          <p:cNvGraphicFramePr>
            <a:graphicFrameLocks noChangeAspect="1"/>
          </p:cNvGraphicFramePr>
          <p:nvPr>
            <p:extLst/>
          </p:nvPr>
        </p:nvGraphicFramePr>
        <p:xfrm>
          <a:off x="6948264" y="5988722"/>
          <a:ext cx="1439086" cy="305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CorelDRAW" r:id="rId12" imgW="860914" imgH="183060" progId="CorelDRAW.Graphic.9">
                  <p:embed/>
                </p:oleObj>
              </mc:Choice>
              <mc:Fallback>
                <p:oleObj name="CorelDRAW" r:id="rId12" imgW="860914" imgH="18306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48264" y="5988722"/>
                        <a:ext cx="1439086" cy="305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/>
          </p:nvPr>
        </p:nvGraphicFramePr>
        <p:xfrm>
          <a:off x="787558" y="549926"/>
          <a:ext cx="1508483" cy="597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CorelDRAW" r:id="rId14" imgW="885226" imgH="351540" progId="CorelDRAW.Graphic.9">
                  <p:embed/>
                </p:oleObj>
              </mc:Choice>
              <mc:Fallback>
                <p:oleObj name="CorelDRAW" r:id="rId14" imgW="885226" imgH="351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7558" y="549926"/>
                        <a:ext cx="1508483" cy="597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/>
          </p:nvPr>
        </p:nvGraphicFramePr>
        <p:xfrm>
          <a:off x="3347864" y="5321893"/>
          <a:ext cx="2266471" cy="387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CorelDRAW" r:id="rId16" imgW="1608912" imgH="274590" progId="CorelDRAW.Graphic.9">
                  <p:embed/>
                </p:oleObj>
              </mc:Choice>
              <mc:Fallback>
                <p:oleObj name="CorelDRAW" r:id="rId16" imgW="1608912" imgH="27459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47864" y="5321893"/>
                        <a:ext cx="2266471" cy="387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/>
          </p:nvPr>
        </p:nvGraphicFramePr>
        <p:xfrm>
          <a:off x="1375680" y="1496508"/>
          <a:ext cx="6577509" cy="357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CorelDRAW" r:id="rId18" imgW="3946102" imgH="2143260" progId="CorelDRAW.Graphic.9">
                  <p:embed/>
                </p:oleObj>
              </mc:Choice>
              <mc:Fallback>
                <p:oleObj name="CorelDRAW" r:id="rId18" imgW="3946102" imgH="214326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75680" y="1496508"/>
                        <a:ext cx="6577509" cy="3571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66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4136" y="1268760"/>
            <a:ext cx="6172200" cy="864096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6133937" cy="165618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此教材僅供兒童主日學使用，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未經許可，請勿轉載或翻印。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812360" y="5733256"/>
            <a:ext cx="720725" cy="590550"/>
            <a:chOff x="7812360" y="5733256"/>
            <a:chExt cx="720725" cy="59055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812360" y="6015831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347" y="5733256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1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1"/>
          <p:cNvSpPr>
            <a:spLocks noChangeArrowheads="1"/>
          </p:cNvSpPr>
          <p:nvPr/>
        </p:nvSpPr>
        <p:spPr bwMode="auto">
          <a:xfrm>
            <a:off x="251520" y="2564904"/>
            <a:ext cx="8568952" cy="38779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72000" eaLnBrk="1" hangingPunct="1">
              <a:spcBef>
                <a:spcPts val="1200"/>
              </a:spcBef>
            </a:pPr>
            <a:r>
              <a:rPr lang="zh-TW" altLang="en-US" sz="2800" b="1" baseline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　　文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：馬太福音十三</a:t>
            </a:r>
            <a:r>
              <a:rPr lang="en-US" altLang="zh-TW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800" b="1" baseline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  <a:r>
              <a:rPr lang="zh-TW" altLang="en-US" sz="2800" b="1" baseline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的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：明白在末日審判時，神必按人所行的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善惡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800" b="1" baseline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具體目標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：上完本課後，學生能夠</a:t>
            </a: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    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說出「善」和「惡」的分別。</a:t>
            </a:r>
            <a:endParaRPr lang="en-US" altLang="zh-TW" sz="28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遵行神的話，生活中有美好見證。</a:t>
            </a:r>
          </a:p>
          <a:p>
            <a:pPr marL="72000" eaLnBrk="1" hangingPunct="1">
              <a:spcBef>
                <a:spcPts val="1200"/>
              </a:spcBef>
            </a:pPr>
            <a:r>
              <a:rPr lang="zh-TW" altLang="en-US" sz="2800" b="1" baseline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品格主題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：謹慎</a:t>
            </a:r>
            <a:endParaRPr lang="en-US" altLang="zh-TW" sz="28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528" y="1052736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誰能進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天國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099747" y="6093296"/>
            <a:ext cx="720725" cy="590550"/>
            <a:chOff x="8316913" y="6151563"/>
            <a:chExt cx="720725" cy="590550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2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4037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7" descr="彈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29" y="3812611"/>
            <a:ext cx="29479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499424" y="2806136"/>
            <a:ext cx="1698625" cy="2012950"/>
            <a:chOff x="7235825" y="1771650"/>
            <a:chExt cx="1698625" cy="2012950"/>
          </a:xfrm>
        </p:grpSpPr>
        <p:pic>
          <p:nvPicPr>
            <p:cNvPr id="82949" name="Picture 8" descr="吉他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065059">
              <a:off x="7235825" y="1989138"/>
              <a:ext cx="12668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1" name="Picture 10" descr="喇叭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2636838"/>
              <a:ext cx="762000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11" descr="鼓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2924175"/>
              <a:ext cx="8636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9837" y="694437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歡欣來敬拜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7955731" y="6093296"/>
            <a:ext cx="720725" cy="590550"/>
            <a:chOff x="8316913" y="6151563"/>
            <a:chExt cx="720725" cy="590550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21" name="Picture 9" descr="中主logo-紅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23528" y="1052736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愛的世界</a:t>
            </a:r>
          </a:p>
        </p:txBody>
      </p:sp>
    </p:spTree>
    <p:extLst>
      <p:ext uri="{BB962C8B-B14F-4D97-AF65-F5344CB8AC3E}">
        <p14:creationId xmlns:p14="http://schemas.microsoft.com/office/powerpoint/2010/main" val="36079550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7164288" y="404813"/>
            <a:ext cx="194421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en-US" sz="1400" dirty="0" smtClean="0">
                <a:solidFill>
                  <a:srgbClr val="FFFFFF"/>
                </a:solidFill>
                <a:latin typeface="Broadway" pitchFamily="82" charset="0"/>
                <a:ea typeface="超研澤ＣＳ粗圓" pitchFamily="49" charset="-120"/>
              </a:rPr>
              <a:t>第二課、第三課</a:t>
            </a:r>
            <a:endParaRPr lang="zh-TW" altLang="en-US" sz="1400" i="1" dirty="0">
              <a:solidFill>
                <a:srgbClr val="FFFFFF"/>
              </a:solidFill>
              <a:latin typeface="文鼎特明" pitchFamily="49" charset="-120"/>
              <a:ea typeface="超研澤ＣＳ粗圓" pitchFamily="49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5898862"/>
            <a:ext cx="8842941" cy="946348"/>
            <a:chOff x="107504" y="5898862"/>
            <a:chExt cx="8842941" cy="94634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4" y="5898862"/>
              <a:ext cx="3960440" cy="9463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404730">
              <a:off x="6547950" y="6384237"/>
              <a:ext cx="426383" cy="399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53178">
              <a:off x="6033593" y="6418851"/>
              <a:ext cx="381013" cy="38101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6102" y="6356587"/>
              <a:ext cx="378229" cy="4097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173" y="6495573"/>
              <a:ext cx="259484" cy="290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508744">
              <a:off x="5473483" y="6495573"/>
              <a:ext cx="354234" cy="245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50121" y="6146472"/>
              <a:ext cx="582319" cy="5368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601350">
              <a:off x="7137725" y="6375872"/>
              <a:ext cx="378229" cy="4097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683354">
              <a:off x="7535648" y="6080684"/>
              <a:ext cx="313201" cy="350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665632">
              <a:off x="5981784" y="6392564"/>
              <a:ext cx="290319" cy="3145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508744">
              <a:off x="8650431" y="6412372"/>
              <a:ext cx="354234" cy="245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3570375" y="332656"/>
          <a:ext cx="19605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CorelDRAW" r:id="rId10" imgW="1961165" imgH="550260" progId="CorelDRAW.Graphic.9">
                  <p:embed/>
                </p:oleObj>
              </mc:Choice>
              <mc:Fallback>
                <p:oleObj name="CorelDRAW" r:id="rId10" imgW="1961165" imgH="55026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0375" y="332656"/>
                        <a:ext cx="1960563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257562" y="584994"/>
          <a:ext cx="642030" cy="23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CorelDRAW" r:id="rId12" imgW="511902" imgH="189810" progId="CorelDRAW.Graphic.9">
                  <p:embed/>
                </p:oleObj>
              </mc:Choice>
              <mc:Fallback>
                <p:oleObj name="CorelDRAW" r:id="rId12" imgW="511902" imgH="18981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7562" y="584994"/>
                        <a:ext cx="642030" cy="239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/>
          </p:nvPr>
        </p:nvGraphicFramePr>
        <p:xfrm>
          <a:off x="149183" y="1391879"/>
          <a:ext cx="4283378" cy="4417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CorelDRAW" r:id="rId14" imgW="5884036" imgH="6067980" progId="CorelDRAW.Graphic.9">
                  <p:embed/>
                </p:oleObj>
              </mc:Choice>
              <mc:Fallback>
                <p:oleObj name="CorelDRAW" r:id="rId14" imgW="5884036" imgH="606798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9183" y="1391879"/>
                        <a:ext cx="4283378" cy="4417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/>
          </p:nvPr>
        </p:nvGraphicFramePr>
        <p:xfrm>
          <a:off x="4730465" y="1405136"/>
          <a:ext cx="4243765" cy="288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CorelDRAW" r:id="rId16" imgW="5884036" imgH="4003020" progId="CorelDRAW.Graphic.9">
                  <p:embed/>
                </p:oleObj>
              </mc:Choice>
              <mc:Fallback>
                <p:oleObj name="CorelDRAW" r:id="rId16" imgW="5884036" imgH="400302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30465" y="1405136"/>
                        <a:ext cx="4243765" cy="2887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30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395536" y="2112526"/>
            <a:ext cx="84249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 marL="432000" indent="-432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預備幾個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問題以及相對應的幾組人名、動物名或物品名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一個字是相同的，例如：馬太、馬可、馬利亞；老鷹、老虎、老鼠；麵條、麵粉、麵包）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兩隊比賽。各隊派出一名隊員出來答題。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說：「天空飛的是老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」，各隊隊員要搶答，看是否跟老師的一樣，搶答成功的得一分。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依此類推，累積得分最多的隊獲勝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7955731" y="6093296"/>
            <a:ext cx="720725" cy="590550"/>
            <a:chOff x="8316913" y="6151563"/>
            <a:chExt cx="720725" cy="590550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8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837" y="694437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破冰樂遊戲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528" y="1052736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分辨</a:t>
            </a:r>
          </a:p>
        </p:txBody>
      </p:sp>
    </p:spTree>
    <p:extLst>
      <p:ext uri="{BB962C8B-B14F-4D97-AF65-F5344CB8AC3E}">
        <p14:creationId xmlns:p14="http://schemas.microsoft.com/office/powerpoint/2010/main" val="4101166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看聖經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884435"/>
            <a:ext cx="3963760" cy="24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7955731" y="6093296"/>
            <a:ext cx="720725" cy="590550"/>
            <a:chOff x="8316913" y="6151563"/>
            <a:chExt cx="720725" cy="590550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7" name="Picture 9" descr="中主logo-紅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837" y="694437"/>
            <a:ext cx="251593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聖經話匣子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3528" y="1052736"/>
            <a:ext cx="69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真假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麥子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17263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45900">
                <a:srgbClr val="21ABC8"/>
              </a:gs>
              <a:gs pos="100000">
                <a:srgbClr val="0B2262"/>
              </a:gs>
              <a:gs pos="0">
                <a:srgbClr val="2FE9DF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zh-TW" sz="28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320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今天要</a:t>
            </a: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說一個「真假麥子」的故事</a:t>
            </a:r>
            <a:r>
              <a:rPr lang="en-US" altLang="zh-TW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955731" y="6093296"/>
            <a:ext cx="720725" cy="590550"/>
            <a:chOff x="8316913" y="6151563"/>
            <a:chExt cx="720725" cy="59055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88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45900">
                <a:srgbClr val="21ABC8"/>
              </a:gs>
              <a:gs pos="100000">
                <a:srgbClr val="0B2262"/>
              </a:gs>
              <a:gs pos="0">
                <a:srgbClr val="2FE9DF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4320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麥苗的中間怎麼夾雜了許多的稗子苗</a:t>
            </a:r>
            <a:r>
              <a:rPr lang="en-US" altLang="zh-TW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6518"/>
            <a:ext cx="9144000" cy="62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36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45900">
                <a:srgbClr val="21ABC8"/>
              </a:gs>
              <a:gs pos="100000">
                <a:srgbClr val="0B2262"/>
              </a:gs>
              <a:gs pos="0">
                <a:srgbClr val="2FE9DF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4320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麥子收成的時候才將麥子和稗子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分開</a:t>
            </a:r>
            <a:r>
              <a:rPr lang="en-US" altLang="zh-TW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9267"/>
            <a:ext cx="9144000" cy="62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28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柏林">
  <a:themeElements>
    <a:clrScheme name="柏林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3897</TotalTime>
  <Words>287</Words>
  <Application>Microsoft Office PowerPoint</Application>
  <PresentationFormat>如螢幕大小 (4:3)</PresentationFormat>
  <Paragraphs>43</Paragraphs>
  <Slides>12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5" baseType="lpstr">
      <vt:lpstr>文鼎特明</vt:lpstr>
      <vt:lpstr>超研澤ＣＳ粗圓</vt:lpstr>
      <vt:lpstr>微軟正黑體</vt:lpstr>
      <vt:lpstr>新細明體</vt:lpstr>
      <vt:lpstr>標楷體</vt:lpstr>
      <vt:lpstr>Arial</vt:lpstr>
      <vt:lpstr>Broadway</vt:lpstr>
      <vt:lpstr>Monotype Corsiva</vt:lpstr>
      <vt:lpstr>Trebuchet MS</vt:lpstr>
      <vt:lpstr>預設簡報設計</vt:lpstr>
      <vt:lpstr>2_預設簡報設計</vt:lpstr>
      <vt:lpstr>柏林</vt:lpstr>
      <vt:lpstr>CorelDRAW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版權聲明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minghua</cp:lastModifiedBy>
  <cp:revision>302</cp:revision>
  <dcterms:created xsi:type="dcterms:W3CDTF">2009-10-22T02:43:58Z</dcterms:created>
  <dcterms:modified xsi:type="dcterms:W3CDTF">2022-09-19T07:31:21Z</dcterms:modified>
</cp:coreProperties>
</file>